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ist"/>
      <p:regular r:id="rId17"/>
    </p:embeddedFont>
    <p:embeddedFont>
      <p:font typeface="Geis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Xây Dựng Hệ Thống Quản Trị Nhân Viên Với Laravel</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Niên luận Công nghệ Thông tin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2814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Kết Luận</a:t>
            </a:r>
            <a:endParaRPr lang="en-US" sz="4450" dirty="0"/>
          </a:p>
        </p:txBody>
      </p:sp>
      <p:sp>
        <p:nvSpPr>
          <p:cNvPr id="3" name="Shape 1"/>
          <p:cNvSpPr/>
          <p:nvPr/>
        </p:nvSpPr>
        <p:spPr>
          <a:xfrm>
            <a:off x="793790" y="3490555"/>
            <a:ext cx="4196358" cy="2410897"/>
          </a:xfrm>
          <a:prstGeom prst="roundRect">
            <a:avLst>
              <a:gd name="adj" fmla="val 8468"/>
            </a:avLst>
          </a:prstGeom>
          <a:solidFill>
            <a:srgbClr val="D1EFE4"/>
          </a:solidFill>
          <a:ln w="7620">
            <a:solidFill>
              <a:srgbClr val="B7D5CA"/>
            </a:solidFill>
            <a:prstDash val="solid"/>
          </a:ln>
        </p:spPr>
      </p:sp>
      <p:sp>
        <p:nvSpPr>
          <p:cNvPr id="4" name="Text 2"/>
          <p:cNvSpPr/>
          <p:nvPr/>
        </p:nvSpPr>
        <p:spPr>
          <a:xfrm>
            <a:off x="1028224" y="372498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Thành Công</a:t>
            </a:r>
            <a:endParaRPr lang="en-US" sz="2200" dirty="0"/>
          </a:p>
        </p:txBody>
      </p:sp>
      <p:sp>
        <p:nvSpPr>
          <p:cNvPr id="5" name="Text 3"/>
          <p:cNvSpPr/>
          <p:nvPr/>
        </p:nvSpPr>
        <p:spPr>
          <a:xfrm>
            <a:off x="1028224" y="4215408"/>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Đề tài đã xây dựng thành công hệ thống web quản lý nhân sự, đáp ứng nhu cầu quản lý toàn diện cho doanh nghiệp vừa và nhỏ.</a:t>
            </a:r>
            <a:endParaRPr lang="en-US" sz="1750" dirty="0"/>
          </a:p>
        </p:txBody>
      </p:sp>
      <p:sp>
        <p:nvSpPr>
          <p:cNvPr id="6" name="Shape 4"/>
          <p:cNvSpPr/>
          <p:nvPr/>
        </p:nvSpPr>
        <p:spPr>
          <a:xfrm>
            <a:off x="5216962" y="3490555"/>
            <a:ext cx="4196358" cy="2410897"/>
          </a:xfrm>
          <a:prstGeom prst="roundRect">
            <a:avLst>
              <a:gd name="adj" fmla="val 8468"/>
            </a:avLst>
          </a:prstGeom>
          <a:solidFill>
            <a:srgbClr val="D1EFE4"/>
          </a:solidFill>
          <a:ln w="7620">
            <a:solidFill>
              <a:srgbClr val="B7D5CA"/>
            </a:solidFill>
            <a:prstDash val="solid"/>
          </a:ln>
        </p:spPr>
      </p:sp>
      <p:sp>
        <p:nvSpPr>
          <p:cNvPr id="7" name="Text 5"/>
          <p:cNvSpPr/>
          <p:nvPr/>
        </p:nvSpPr>
        <p:spPr>
          <a:xfrm>
            <a:off x="5451396" y="3724989"/>
            <a:ext cx="3249692"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Định Hướng Tương Lai</a:t>
            </a:r>
            <a:endParaRPr lang="en-US" sz="2200" dirty="0"/>
          </a:p>
        </p:txBody>
      </p:sp>
      <p:sp>
        <p:nvSpPr>
          <p:cNvPr id="8" name="Text 6"/>
          <p:cNvSpPr/>
          <p:nvPr/>
        </p:nvSpPr>
        <p:spPr>
          <a:xfrm>
            <a:off x="5451396" y="4215408"/>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Tiếp tục phát triển các tính năng nâng cao như tính lương phức tạp, phân tích dữ liệu chuyên sâu, và phiên bản di động.</a:t>
            </a:r>
            <a:endParaRPr lang="en-US" sz="1750" dirty="0"/>
          </a:p>
        </p:txBody>
      </p:sp>
      <p:sp>
        <p:nvSpPr>
          <p:cNvPr id="9" name="Shape 7"/>
          <p:cNvSpPr/>
          <p:nvPr/>
        </p:nvSpPr>
        <p:spPr>
          <a:xfrm>
            <a:off x="9640133" y="3490555"/>
            <a:ext cx="4196358" cy="2410897"/>
          </a:xfrm>
          <a:prstGeom prst="roundRect">
            <a:avLst>
              <a:gd name="adj" fmla="val 8468"/>
            </a:avLst>
          </a:prstGeom>
          <a:solidFill>
            <a:srgbClr val="D1EFE4"/>
          </a:solidFill>
          <a:ln w="7620">
            <a:solidFill>
              <a:srgbClr val="B7D5CA"/>
            </a:solidFill>
            <a:prstDash val="solid"/>
          </a:ln>
        </p:spPr>
      </p:sp>
      <p:sp>
        <p:nvSpPr>
          <p:cNvPr id="10" name="Text 8"/>
          <p:cNvSpPr/>
          <p:nvPr/>
        </p:nvSpPr>
        <p:spPr>
          <a:xfrm>
            <a:off x="9874568" y="372498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Ý Nghĩa</a:t>
            </a:r>
            <a:endParaRPr lang="en-US" sz="2200" dirty="0"/>
          </a:p>
        </p:txBody>
      </p:sp>
      <p:sp>
        <p:nvSpPr>
          <p:cNvPr id="11" name="Text 9"/>
          <p:cNvSpPr/>
          <p:nvPr/>
        </p:nvSpPr>
        <p:spPr>
          <a:xfrm>
            <a:off x="9874568" y="4215408"/>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Củng cố kiến thức lập trình, thiết kế hệ thống, và mang tính ứng dụng thực tiễn cao trong môi trường doanh nghiệp hiện đại.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0528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Tóm Tắt Đề Tài</a:t>
            </a:r>
            <a:endParaRPr lang="en-US" sz="4450" dirty="0"/>
          </a:p>
        </p:txBody>
      </p:sp>
      <p:sp>
        <p:nvSpPr>
          <p:cNvPr id="3" name="Shape 1"/>
          <p:cNvSpPr/>
          <p:nvPr/>
        </p:nvSpPr>
        <p:spPr>
          <a:xfrm>
            <a:off x="793790" y="3467695"/>
            <a:ext cx="4196358" cy="2456617"/>
          </a:xfrm>
          <a:prstGeom prst="roundRect">
            <a:avLst>
              <a:gd name="adj" fmla="val 5956"/>
            </a:avLst>
          </a:prstGeom>
          <a:noFill/>
          <a:ln w="30480">
            <a:solidFill>
              <a:srgbClr val="B7D5CA"/>
            </a:solidFill>
            <a:prstDash val="solid"/>
          </a:ln>
        </p:spPr>
      </p:sp>
      <p:sp>
        <p:nvSpPr>
          <p:cNvPr id="4" name="Shape 2"/>
          <p:cNvSpPr/>
          <p:nvPr/>
        </p:nvSpPr>
        <p:spPr>
          <a:xfrm>
            <a:off x="763310" y="3467695"/>
            <a:ext cx="121920" cy="2456617"/>
          </a:xfrm>
          <a:prstGeom prst="roundRect">
            <a:avLst>
              <a:gd name="adj" fmla="val 167442"/>
            </a:avLst>
          </a:prstGeom>
          <a:solidFill>
            <a:srgbClr val="006747"/>
          </a:solidFill>
          <a:ln/>
        </p:spPr>
      </p:sp>
      <p:sp>
        <p:nvSpPr>
          <p:cNvPr id="5" name="Text 3"/>
          <p:cNvSpPr/>
          <p:nvPr/>
        </p:nvSpPr>
        <p:spPr>
          <a:xfrm>
            <a:off x="1142524" y="372498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Mục Tiêu</a:t>
            </a:r>
            <a:endParaRPr lang="en-US" sz="2200" dirty="0"/>
          </a:p>
        </p:txBody>
      </p:sp>
      <p:sp>
        <p:nvSpPr>
          <p:cNvPr id="6" name="Text 4"/>
          <p:cNvSpPr/>
          <p:nvPr/>
        </p:nvSpPr>
        <p:spPr>
          <a:xfrm>
            <a:off x="1142524" y="4215408"/>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Xây dựng nền tảng web quản lý nhân sự cho doanh nghiệp vừa và nhỏ, tối ưu hóa quy trình và giảm sai sót.</a:t>
            </a:r>
            <a:endParaRPr lang="en-US" sz="1750" dirty="0"/>
          </a:p>
        </p:txBody>
      </p:sp>
      <p:sp>
        <p:nvSpPr>
          <p:cNvPr id="7" name="Shape 5"/>
          <p:cNvSpPr/>
          <p:nvPr/>
        </p:nvSpPr>
        <p:spPr>
          <a:xfrm>
            <a:off x="5216962" y="3467695"/>
            <a:ext cx="4196358" cy="2456617"/>
          </a:xfrm>
          <a:prstGeom prst="roundRect">
            <a:avLst>
              <a:gd name="adj" fmla="val 5956"/>
            </a:avLst>
          </a:prstGeom>
          <a:noFill/>
          <a:ln w="30480">
            <a:solidFill>
              <a:srgbClr val="B7D5CA"/>
            </a:solidFill>
            <a:prstDash val="solid"/>
          </a:ln>
        </p:spPr>
      </p:sp>
      <p:sp>
        <p:nvSpPr>
          <p:cNvPr id="8" name="Shape 6"/>
          <p:cNvSpPr/>
          <p:nvPr/>
        </p:nvSpPr>
        <p:spPr>
          <a:xfrm>
            <a:off x="5186482" y="3467695"/>
            <a:ext cx="121920" cy="2456617"/>
          </a:xfrm>
          <a:prstGeom prst="roundRect">
            <a:avLst>
              <a:gd name="adj" fmla="val 167442"/>
            </a:avLst>
          </a:prstGeom>
          <a:solidFill>
            <a:srgbClr val="006747"/>
          </a:solidFill>
          <a:ln/>
        </p:spPr>
      </p:sp>
      <p:sp>
        <p:nvSpPr>
          <p:cNvPr id="9" name="Text 7"/>
          <p:cNvSpPr/>
          <p:nvPr/>
        </p:nvSpPr>
        <p:spPr>
          <a:xfrm>
            <a:off x="5565696" y="372498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Công Nghệ</a:t>
            </a:r>
            <a:endParaRPr lang="en-US" sz="2200" dirty="0"/>
          </a:p>
        </p:txBody>
      </p:sp>
      <p:sp>
        <p:nvSpPr>
          <p:cNvPr id="10" name="Text 8"/>
          <p:cNvSpPr/>
          <p:nvPr/>
        </p:nvSpPr>
        <p:spPr>
          <a:xfrm>
            <a:off x="5565696" y="4215408"/>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Phát triển trên Laravel (PHP 8.1), MySQL, Blade, Vite, hỗ trợ báo cáo thời gian thực.</a:t>
            </a:r>
            <a:endParaRPr lang="en-US" sz="1750" dirty="0"/>
          </a:p>
        </p:txBody>
      </p:sp>
      <p:sp>
        <p:nvSpPr>
          <p:cNvPr id="11" name="Shape 9"/>
          <p:cNvSpPr/>
          <p:nvPr/>
        </p:nvSpPr>
        <p:spPr>
          <a:xfrm>
            <a:off x="9640133" y="3467695"/>
            <a:ext cx="4196358" cy="2456617"/>
          </a:xfrm>
          <a:prstGeom prst="roundRect">
            <a:avLst>
              <a:gd name="adj" fmla="val 5956"/>
            </a:avLst>
          </a:prstGeom>
          <a:noFill/>
          <a:ln w="30480">
            <a:solidFill>
              <a:srgbClr val="B7D5CA"/>
            </a:solidFill>
            <a:prstDash val="solid"/>
          </a:ln>
        </p:spPr>
      </p:sp>
      <p:sp>
        <p:nvSpPr>
          <p:cNvPr id="12" name="Shape 10"/>
          <p:cNvSpPr/>
          <p:nvPr/>
        </p:nvSpPr>
        <p:spPr>
          <a:xfrm>
            <a:off x="9609653" y="3467695"/>
            <a:ext cx="121920" cy="2456617"/>
          </a:xfrm>
          <a:prstGeom prst="roundRect">
            <a:avLst>
              <a:gd name="adj" fmla="val 167442"/>
            </a:avLst>
          </a:prstGeom>
          <a:solidFill>
            <a:srgbClr val="006747"/>
          </a:solidFill>
          <a:ln/>
        </p:spPr>
      </p:sp>
      <p:sp>
        <p:nvSpPr>
          <p:cNvPr id="13" name="Text 11"/>
          <p:cNvSpPr/>
          <p:nvPr/>
        </p:nvSpPr>
        <p:spPr>
          <a:xfrm>
            <a:off x="9988868" y="372498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Chức Năng</a:t>
            </a:r>
            <a:endParaRPr lang="en-US" sz="2200" dirty="0"/>
          </a:p>
        </p:txBody>
      </p:sp>
      <p:sp>
        <p:nvSpPr>
          <p:cNvPr id="14" name="Text 12"/>
          <p:cNvSpPr/>
          <p:nvPr/>
        </p:nvSpPr>
        <p:spPr>
          <a:xfrm>
            <a:off x="9988868" y="4215408"/>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Quản lý thông tin nhân viên, phòng ban, vị trí, lương, chấm công, phân quyền tài khoản.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8085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Tổng Quan Đề Tài</a:t>
            </a:r>
            <a:endParaRPr lang="en-US" sz="4450" dirty="0"/>
          </a:p>
        </p:txBody>
      </p:sp>
      <p:sp>
        <p:nvSpPr>
          <p:cNvPr id="3" name="Text 1"/>
          <p:cNvSpPr/>
          <p:nvPr/>
        </p:nvSpPr>
        <p:spPr>
          <a:xfrm>
            <a:off x="793790" y="335661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Lý Do Chọn Đề Tài</a:t>
            </a:r>
            <a:endParaRPr lang="en-US" sz="2200" dirty="0"/>
          </a:p>
        </p:txBody>
      </p:sp>
      <p:sp>
        <p:nvSpPr>
          <p:cNvPr id="4" name="Text 2"/>
          <p:cNvSpPr/>
          <p:nvPr/>
        </p:nvSpPr>
        <p:spPr>
          <a:xfrm>
            <a:off x="793790" y="3937754"/>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Nhiều doanh nghiệp vừa và nhỏ còn quản lý nhân sự thủ công, gây chậm trễ và thiếu chính xác. Cần một hệ thống tập trung, dễ dùng để nâng cao hiệu quả.</a:t>
            </a:r>
            <a:endParaRPr lang="en-US" sz="1750" dirty="0"/>
          </a:p>
        </p:txBody>
      </p:sp>
      <p:sp>
        <p:nvSpPr>
          <p:cNvPr id="5" name="Text 3"/>
          <p:cNvSpPr/>
          <p:nvPr/>
        </p:nvSpPr>
        <p:spPr>
          <a:xfrm>
            <a:off x="7599521" y="335661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Mục Tiêu</a:t>
            </a:r>
            <a:endParaRPr lang="en-US" sz="2200" dirty="0"/>
          </a:p>
        </p:txBody>
      </p:sp>
      <p:sp>
        <p:nvSpPr>
          <p:cNvPr id="6" name="Text 4"/>
          <p:cNvSpPr/>
          <p:nvPr/>
        </p:nvSpPr>
        <p:spPr>
          <a:xfrm>
            <a:off x="7599521" y="393775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Giao diện thân thiện, dễ sử dụng.</a:t>
            </a:r>
            <a:endParaRPr lang="en-US" sz="1750" dirty="0"/>
          </a:p>
        </p:txBody>
      </p:sp>
      <p:sp>
        <p:nvSpPr>
          <p:cNvPr id="7" name="Text 5"/>
          <p:cNvSpPr/>
          <p:nvPr/>
        </p:nvSpPr>
        <p:spPr>
          <a:xfrm>
            <a:off x="7599521"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Quản lý nhân viên, phòng ban, vị trí, lương, chấm công.</a:t>
            </a:r>
            <a:endParaRPr lang="en-US" sz="1750" dirty="0"/>
          </a:p>
        </p:txBody>
      </p:sp>
      <p:sp>
        <p:nvSpPr>
          <p:cNvPr id="8" name="Text 6"/>
          <p:cNvSpPr/>
          <p:nvPr/>
        </p:nvSpPr>
        <p:spPr>
          <a:xfrm>
            <a:off x="7599521"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Phân quyền, bảo mật hệ thống.</a:t>
            </a:r>
            <a:endParaRPr lang="en-US" sz="1750" dirty="0"/>
          </a:p>
        </p:txBody>
      </p:sp>
      <p:sp>
        <p:nvSpPr>
          <p:cNvPr id="9" name="Text 7"/>
          <p:cNvSpPr/>
          <p:nvPr/>
        </p:nvSpPr>
        <p:spPr>
          <a:xfrm>
            <a:off x="7599521"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Báo cáo, thống kê thời gian thực.</a:t>
            </a:r>
            <a:endParaRPr lang="en-US" sz="1750" dirty="0"/>
          </a:p>
        </p:txBody>
      </p:sp>
      <p:sp>
        <p:nvSpPr>
          <p:cNvPr id="10" name="Text 8"/>
          <p:cNvSpPr/>
          <p:nvPr/>
        </p:nvSpPr>
        <p:spPr>
          <a:xfrm>
            <a:off x="7599521" y="570654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Ứng dụng công nghệ hiện đại (Laravel, MySQL).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99404"/>
            <a:ext cx="8310205"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Giới Hạn &amp; Kết Quả Đạt Được</a:t>
            </a:r>
            <a:endParaRPr lang="en-US" sz="4450" dirty="0"/>
          </a:p>
        </p:txBody>
      </p:sp>
      <p:sp>
        <p:nvSpPr>
          <p:cNvPr id="3" name="Text 1"/>
          <p:cNvSpPr/>
          <p:nvPr/>
        </p:nvSpPr>
        <p:spPr>
          <a:xfrm>
            <a:off x="793790" y="317515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Giới Hạn</a:t>
            </a:r>
            <a:endParaRPr lang="en-US" sz="2200" dirty="0"/>
          </a:p>
        </p:txBody>
      </p:sp>
      <p:sp>
        <p:nvSpPr>
          <p:cNvPr id="4" name="Text 2"/>
          <p:cNvSpPr/>
          <p:nvPr/>
        </p:nvSpPr>
        <p:spPr>
          <a:xfrm>
            <a:off x="793790" y="375630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Ứng dụng web, chưa có di động.</a:t>
            </a:r>
            <a:endParaRPr lang="en-US" sz="1750" dirty="0"/>
          </a:p>
        </p:txBody>
      </p:sp>
      <p:sp>
        <p:nvSpPr>
          <p:cNvPr id="5" name="Text 3"/>
          <p:cNvSpPr/>
          <p:nvPr/>
        </p:nvSpPr>
        <p:spPr>
          <a:xfrm>
            <a:off x="793790" y="419850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Hai nhóm quyền: Quản trị viên và Nhân viên.</a:t>
            </a:r>
            <a:endParaRPr lang="en-US" sz="1750" dirty="0"/>
          </a:p>
        </p:txBody>
      </p:sp>
      <p:sp>
        <p:nvSpPr>
          <p:cNvPr id="6" name="Text 4"/>
          <p:cNvSpPr/>
          <p:nvPr/>
        </p:nvSpPr>
        <p:spPr>
          <a:xfrm>
            <a:off x="793790" y="464069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Tính lương cơ bản, chưa phức tạp.</a:t>
            </a:r>
            <a:endParaRPr lang="en-US" sz="1750" dirty="0"/>
          </a:p>
        </p:txBody>
      </p:sp>
      <p:sp>
        <p:nvSpPr>
          <p:cNvPr id="7" name="Text 5"/>
          <p:cNvSpPr/>
          <p:nvPr/>
        </p:nvSpPr>
        <p:spPr>
          <a:xfrm>
            <a:off x="793790" y="508289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Thống kê tổng quan, chưa phân tích chuyên sâu.</a:t>
            </a:r>
            <a:endParaRPr lang="en-US" sz="1750" dirty="0"/>
          </a:p>
        </p:txBody>
      </p:sp>
      <p:sp>
        <p:nvSpPr>
          <p:cNvPr id="8" name="Text 6"/>
          <p:cNvSpPr/>
          <p:nvPr/>
        </p:nvSpPr>
        <p:spPr>
          <a:xfrm>
            <a:off x="7599521" y="317515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Kết Quả Đạt Được</a:t>
            </a:r>
            <a:endParaRPr lang="en-US" sz="2200" dirty="0"/>
          </a:p>
        </p:txBody>
      </p:sp>
      <p:sp>
        <p:nvSpPr>
          <p:cNvPr id="9" name="Text 7"/>
          <p:cNvSpPr/>
          <p:nvPr/>
        </p:nvSpPr>
        <p:spPr>
          <a:xfrm>
            <a:off x="7599521" y="375630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Hệ thống quản lý nhân sự đầy đủ chức năng cơ bản.</a:t>
            </a:r>
            <a:endParaRPr lang="en-US" sz="1750" dirty="0"/>
          </a:p>
        </p:txBody>
      </p:sp>
      <p:sp>
        <p:nvSpPr>
          <p:cNvPr id="10" name="Text 8"/>
          <p:cNvSpPr/>
          <p:nvPr/>
        </p:nvSpPr>
        <p:spPr>
          <a:xfrm>
            <a:off x="7599521" y="419850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Giao diện trực quan, dễ sử dụng.</a:t>
            </a:r>
            <a:endParaRPr lang="en-US" sz="1750" dirty="0"/>
          </a:p>
        </p:txBody>
      </p:sp>
      <p:sp>
        <p:nvSpPr>
          <p:cNvPr id="11" name="Text 9"/>
          <p:cNvSpPr/>
          <p:nvPr/>
        </p:nvSpPr>
        <p:spPr>
          <a:xfrm>
            <a:off x="7599521" y="464069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Cơ sở dữ liệu thiết kế hợp lý, mở rộng.</a:t>
            </a:r>
            <a:endParaRPr lang="en-US" sz="1750" dirty="0"/>
          </a:p>
        </p:txBody>
      </p:sp>
      <p:sp>
        <p:nvSpPr>
          <p:cNvPr id="12" name="Text 10"/>
          <p:cNvSpPr/>
          <p:nvPr/>
        </p:nvSpPr>
        <p:spPr>
          <a:xfrm>
            <a:off x="7599521" y="508289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Thống kê nhân sự theo phòng ban, giới tính, độ tuổi, lương.</a:t>
            </a:r>
            <a:endParaRPr lang="en-US" sz="1750" dirty="0"/>
          </a:p>
        </p:txBody>
      </p:sp>
      <p:sp>
        <p:nvSpPr>
          <p:cNvPr id="13" name="Text 11"/>
          <p:cNvSpPr/>
          <p:nvPr/>
        </p:nvSpPr>
        <p:spPr>
          <a:xfrm>
            <a:off x="7599521" y="5887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Sơ đồ tuần tự cho các chức năng chính.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8336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Công Nghệ Sử Dụng</a:t>
            </a:r>
            <a:endParaRPr lang="en-US" sz="4450" dirty="0"/>
          </a:p>
        </p:txBody>
      </p:sp>
      <p:pic>
        <p:nvPicPr>
          <p:cNvPr id="3" name="Image 0" descr="preencoded.png">    </p:cNvPr>
          <p:cNvPicPr>
            <a:picLocks noChangeAspect="1"/>
          </p:cNvPicPr>
          <p:nvPr/>
        </p:nvPicPr>
        <p:blipFill>
          <a:blip r:embed="rId1"/>
          <a:stretch>
            <a:fillRect/>
          </a:stretch>
        </p:blipFill>
        <p:spPr>
          <a:xfrm>
            <a:off x="793790" y="2345769"/>
            <a:ext cx="566976" cy="566976"/>
          </a:xfrm>
          <a:prstGeom prst="rect">
            <a:avLst/>
          </a:prstGeom>
        </p:spPr>
      </p:pic>
      <p:sp>
        <p:nvSpPr>
          <p:cNvPr id="4" name="Text 1"/>
          <p:cNvSpPr/>
          <p:nvPr/>
        </p:nvSpPr>
        <p:spPr>
          <a:xfrm>
            <a:off x="793790" y="31962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Laravel Framework</a:t>
            </a:r>
            <a:endParaRPr lang="en-US" sz="2200" dirty="0"/>
          </a:p>
        </p:txBody>
      </p:sp>
      <p:sp>
        <p:nvSpPr>
          <p:cNvPr id="5" name="Text 2"/>
          <p:cNvSpPr/>
          <p:nvPr/>
        </p:nvSpPr>
        <p:spPr>
          <a:xfrm>
            <a:off x="793790" y="3686651"/>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Framework PHP phổ biến, kiến trúc MVC, công cụ mạnh mẽ giúp phát triển nhanh chóng và an toàn.</a:t>
            </a:r>
            <a:endParaRPr lang="en-US" sz="1750" dirty="0"/>
          </a:p>
        </p:txBody>
      </p:sp>
      <p:pic>
        <p:nvPicPr>
          <p:cNvPr id="6" name="Image 1" descr="preencoded.png">    </p:cNvPr>
          <p:cNvPicPr>
            <a:picLocks noChangeAspect="1"/>
          </p:cNvPicPr>
          <p:nvPr/>
        </p:nvPicPr>
        <p:blipFill>
          <a:blip r:embed="rId2"/>
          <a:stretch>
            <a:fillRect/>
          </a:stretch>
        </p:blipFill>
        <p:spPr>
          <a:xfrm>
            <a:off x="7456884" y="2345769"/>
            <a:ext cx="566976" cy="566976"/>
          </a:xfrm>
          <a:prstGeom prst="rect">
            <a:avLst/>
          </a:prstGeom>
        </p:spPr>
      </p:pic>
      <p:sp>
        <p:nvSpPr>
          <p:cNvPr id="7" name="Text 3"/>
          <p:cNvSpPr/>
          <p:nvPr/>
        </p:nvSpPr>
        <p:spPr>
          <a:xfrm>
            <a:off x="7456884" y="31962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MySQL</a:t>
            </a:r>
            <a:endParaRPr lang="en-US" sz="2200" dirty="0"/>
          </a:p>
        </p:txBody>
      </p:sp>
      <p:sp>
        <p:nvSpPr>
          <p:cNvPr id="8" name="Text 4"/>
          <p:cNvSpPr/>
          <p:nvPr/>
        </p:nvSpPr>
        <p:spPr>
          <a:xfrm>
            <a:off x="7456884" y="3686651"/>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Hệ quản trị CSDL quan hệ mã nguồn mở, hiệu quả, tương thích tốt với Laravel qua Eloquent ORM.</a:t>
            </a:r>
            <a:endParaRPr lang="en-US" sz="1750" dirty="0"/>
          </a:p>
        </p:txBody>
      </p:sp>
      <p:pic>
        <p:nvPicPr>
          <p:cNvPr id="9" name="Image 2" descr="preencoded.png">    </p:cNvPr>
          <p:cNvPicPr>
            <a:picLocks noChangeAspect="1"/>
          </p:cNvPicPr>
          <p:nvPr/>
        </p:nvPicPr>
        <p:blipFill>
          <a:blip r:embed="rId3"/>
          <a:stretch>
            <a:fillRect/>
          </a:stretch>
        </p:blipFill>
        <p:spPr>
          <a:xfrm>
            <a:off x="793790" y="4979432"/>
            <a:ext cx="566976" cy="566976"/>
          </a:xfrm>
          <a:prstGeom prst="rect">
            <a:avLst/>
          </a:prstGeom>
        </p:spPr>
      </p:pic>
      <p:sp>
        <p:nvSpPr>
          <p:cNvPr id="10" name="Text 5"/>
          <p:cNvSpPr/>
          <p:nvPr/>
        </p:nvSpPr>
        <p:spPr>
          <a:xfrm>
            <a:off x="793790" y="5829895"/>
            <a:ext cx="3303508"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Blade Template Engine</a:t>
            </a:r>
            <a:endParaRPr lang="en-US" sz="2200" dirty="0"/>
          </a:p>
        </p:txBody>
      </p:sp>
      <p:sp>
        <p:nvSpPr>
          <p:cNvPr id="11" name="Text 6"/>
          <p:cNvSpPr/>
          <p:nvPr/>
        </p:nvSpPr>
        <p:spPr>
          <a:xfrm>
            <a:off x="793790" y="6320314"/>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Hệ thống template đơn giản, hiệu quả của Laravel, tách biệt giao diện và logic.</a:t>
            </a:r>
            <a:endParaRPr lang="en-US" sz="1750" dirty="0"/>
          </a:p>
        </p:txBody>
      </p:sp>
      <p:pic>
        <p:nvPicPr>
          <p:cNvPr id="12" name="Image 3" descr="preencoded.png">    </p:cNvPr>
          <p:cNvPicPr>
            <a:picLocks noChangeAspect="1"/>
          </p:cNvPicPr>
          <p:nvPr/>
        </p:nvPicPr>
        <p:blipFill>
          <a:blip r:embed="rId4"/>
          <a:stretch>
            <a:fillRect/>
          </a:stretch>
        </p:blipFill>
        <p:spPr>
          <a:xfrm>
            <a:off x="7456884" y="4979432"/>
            <a:ext cx="566976" cy="566976"/>
          </a:xfrm>
          <a:prstGeom prst="rect">
            <a:avLst/>
          </a:prstGeom>
        </p:spPr>
      </p:pic>
      <p:sp>
        <p:nvSpPr>
          <p:cNvPr id="13" name="Text 7"/>
          <p:cNvSpPr/>
          <p:nvPr/>
        </p:nvSpPr>
        <p:spPr>
          <a:xfrm>
            <a:off x="7456884" y="582989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Vite &amp; Axios</a:t>
            </a:r>
            <a:endParaRPr lang="en-US" sz="2200" dirty="0"/>
          </a:p>
        </p:txBody>
      </p:sp>
      <p:sp>
        <p:nvSpPr>
          <p:cNvPr id="14" name="Text 8"/>
          <p:cNvSpPr/>
          <p:nvPr/>
        </p:nvSpPr>
        <p:spPr>
          <a:xfrm>
            <a:off x="7456884" y="6320314"/>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Vite (công cụ build frontend thế hệ mới) và Axios (thư viện HTTP client) tăng tốc độ và hiệu quả giao tiếp.</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07989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Kiến Trúc Hệ Thống &amp; Mô Hình MVC</a:t>
            </a:r>
            <a:endParaRPr lang="en-US" sz="4450" dirty="0"/>
          </a:p>
        </p:txBody>
      </p:sp>
      <p:sp>
        <p:nvSpPr>
          <p:cNvPr id="4" name="Text 1"/>
          <p:cNvSpPr/>
          <p:nvPr/>
        </p:nvSpPr>
        <p:spPr>
          <a:xfrm>
            <a:off x="793790" y="306443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Kiến Trúc Ba Lớp</a:t>
            </a:r>
            <a:endParaRPr lang="en-US" sz="2200" dirty="0"/>
          </a:p>
        </p:txBody>
      </p:sp>
      <p:sp>
        <p:nvSpPr>
          <p:cNvPr id="5" name="Text 2"/>
          <p:cNvSpPr/>
          <p:nvPr/>
        </p:nvSpPr>
        <p:spPr>
          <a:xfrm>
            <a:off x="793790" y="3645575"/>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Lớp Giao Diện:</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Tiếp xúc trực tiếp với người dùng, hiển thị dữ liệu và tương tác.</a:t>
            </a:r>
            <a:endParaRPr lang="en-US" sz="1750" dirty="0"/>
          </a:p>
        </p:txBody>
      </p:sp>
      <p:sp>
        <p:nvSpPr>
          <p:cNvPr id="6" name="Text 3"/>
          <p:cNvSpPr/>
          <p:nvPr/>
        </p:nvSpPr>
        <p:spPr>
          <a:xfrm>
            <a:off x="793790" y="4813578"/>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Lớp Xử Lý Nghiệp Vụ:</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Trung tâm hệ thống, xử lý yêu cầu và tương tác dữ liệu.</a:t>
            </a:r>
            <a:endParaRPr lang="en-US" sz="1750" dirty="0"/>
          </a:p>
        </p:txBody>
      </p:sp>
      <p:sp>
        <p:nvSpPr>
          <p:cNvPr id="7" name="Text 4"/>
          <p:cNvSpPr/>
          <p:nvPr/>
        </p:nvSpPr>
        <p:spPr>
          <a:xfrm>
            <a:off x="793790" y="5981581"/>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Lớp Dữ Liệu:</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Làm việc trực tiếp với CSDL, truy vấn và lưu trữ thông tin.</a:t>
            </a:r>
            <a:endParaRPr lang="en-US" sz="1750" dirty="0"/>
          </a:p>
        </p:txBody>
      </p:sp>
      <p:sp>
        <p:nvSpPr>
          <p:cNvPr id="8" name="Text 5"/>
          <p:cNvSpPr/>
          <p:nvPr/>
        </p:nvSpPr>
        <p:spPr>
          <a:xfrm>
            <a:off x="4856321" y="306443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Mô Hình MVC</a:t>
            </a:r>
            <a:endParaRPr lang="en-US" sz="2200" dirty="0"/>
          </a:p>
        </p:txBody>
      </p:sp>
      <p:sp>
        <p:nvSpPr>
          <p:cNvPr id="9" name="Text 6"/>
          <p:cNvSpPr/>
          <p:nvPr/>
        </p:nvSpPr>
        <p:spPr>
          <a:xfrm>
            <a:off x="4856321" y="3645575"/>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Model (M):</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Định nghĩa cấu trúc dữ liệu và quan hệ giữa các bảng.</a:t>
            </a:r>
            <a:endParaRPr lang="en-US" sz="1750" dirty="0"/>
          </a:p>
        </p:txBody>
      </p:sp>
      <p:sp>
        <p:nvSpPr>
          <p:cNvPr id="10" name="Text 7"/>
          <p:cNvSpPr/>
          <p:nvPr/>
        </p:nvSpPr>
        <p:spPr>
          <a:xfrm>
            <a:off x="4856321" y="4813578"/>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View (V):</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Giao diện hiển thị tới người dùng, nhận dữ liệu từ Controller.</a:t>
            </a:r>
            <a:endParaRPr lang="en-US" sz="1750" dirty="0"/>
          </a:p>
        </p:txBody>
      </p:sp>
      <p:sp>
        <p:nvSpPr>
          <p:cNvPr id="11" name="Text 8"/>
          <p:cNvSpPr/>
          <p:nvPr/>
        </p:nvSpPr>
        <p:spPr>
          <a:xfrm>
            <a:off x="4856321" y="5981581"/>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Controller (C):</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Tiếp nhận yêu cầu, xử lý logic, gọi dữ liệu từ Model và trả về View.</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2115" y="575191"/>
            <a:ext cx="7648337" cy="653772"/>
          </a:xfrm>
          <a:prstGeom prst="rect">
            <a:avLst/>
          </a:prstGeom>
          <a:noFill/>
          <a:ln/>
        </p:spPr>
        <p:txBody>
          <a:bodyPr wrap="none" lIns="0" tIns="0" rIns="0" bIns="0" rtlCol="0" anchor="t"/>
          <a:lstStyle/>
          <a:p>
            <a:pPr algn="l" indent="0" marL="0">
              <a:lnSpc>
                <a:spcPts val="5100"/>
              </a:lnSpc>
              <a:buNone/>
            </a:pPr>
            <a:r>
              <a:rPr lang="en-US" sz="4100" b="1" dirty="0">
                <a:solidFill>
                  <a:srgbClr val="006747"/>
                </a:solidFill>
                <a:latin typeface="Noto Serif SC Bold" pitchFamily="34" charset="0"/>
                <a:ea typeface="Noto Serif SC Bold" pitchFamily="34" charset="-122"/>
                <a:cs typeface="Noto Serif SC Bold" pitchFamily="34" charset="-120"/>
              </a:rPr>
              <a:t>Phân Tích Yêu Cầu Hệ Thống</a:t>
            </a:r>
            <a:endParaRPr lang="en-US" sz="4100" dirty="0"/>
          </a:p>
        </p:txBody>
      </p:sp>
      <p:pic>
        <p:nvPicPr>
          <p:cNvPr id="3" name="Image 0" descr="preencoded.png">    </p:cNvPr>
          <p:cNvPicPr>
            <a:picLocks noChangeAspect="1"/>
          </p:cNvPicPr>
          <p:nvPr/>
        </p:nvPicPr>
        <p:blipFill>
          <a:blip r:embed="rId1"/>
          <a:stretch>
            <a:fillRect/>
          </a:stretch>
        </p:blipFill>
        <p:spPr>
          <a:xfrm>
            <a:off x="732115" y="1647349"/>
            <a:ext cx="522923" cy="522922"/>
          </a:xfrm>
          <a:prstGeom prst="rect">
            <a:avLst/>
          </a:prstGeom>
        </p:spPr>
      </p:pic>
      <p:sp>
        <p:nvSpPr>
          <p:cNvPr id="4" name="Text 1"/>
          <p:cNvSpPr/>
          <p:nvPr/>
        </p:nvSpPr>
        <p:spPr>
          <a:xfrm>
            <a:off x="732115" y="2431733"/>
            <a:ext cx="2614851" cy="32682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Quản lý Nhân sự</a:t>
            </a:r>
            <a:endParaRPr lang="en-US" sz="2050" dirty="0"/>
          </a:p>
        </p:txBody>
      </p:sp>
      <p:sp>
        <p:nvSpPr>
          <p:cNvPr id="5" name="Text 2"/>
          <p:cNvSpPr/>
          <p:nvPr/>
        </p:nvSpPr>
        <p:spPr>
          <a:xfrm>
            <a:off x="732115" y="2884051"/>
            <a:ext cx="6452354" cy="1673423"/>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Hệ thống cho phép quản lý thông tin chi tiết của nhân viên, bao gồm hồ sơ cá nhân, phòng ban làm việc và vị trí công việc. Người quản trị có thể thêm mới, chỉnh sửa, xem và xóa thông tin nhân viên một cách dễ dàng, giúp dữ liệu luôn được cập nhật và chính xác.</a:t>
            </a:r>
            <a:endParaRPr lang="en-US" sz="1600" dirty="0"/>
          </a:p>
        </p:txBody>
      </p:sp>
      <p:pic>
        <p:nvPicPr>
          <p:cNvPr id="6" name="Image 1" descr="preencoded.png">    </p:cNvPr>
          <p:cNvPicPr>
            <a:picLocks noChangeAspect="1"/>
          </p:cNvPicPr>
          <p:nvPr/>
        </p:nvPicPr>
        <p:blipFill>
          <a:blip r:embed="rId2"/>
          <a:stretch>
            <a:fillRect/>
          </a:stretch>
        </p:blipFill>
        <p:spPr>
          <a:xfrm>
            <a:off x="7445931" y="1647349"/>
            <a:ext cx="522923" cy="522922"/>
          </a:xfrm>
          <a:prstGeom prst="rect">
            <a:avLst/>
          </a:prstGeom>
        </p:spPr>
      </p:pic>
      <p:sp>
        <p:nvSpPr>
          <p:cNvPr id="7" name="Text 3"/>
          <p:cNvSpPr/>
          <p:nvPr/>
        </p:nvSpPr>
        <p:spPr>
          <a:xfrm>
            <a:off x="7445931" y="2431733"/>
            <a:ext cx="2614851" cy="32682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Quản lý Chấm công</a:t>
            </a:r>
            <a:endParaRPr lang="en-US" sz="2050" dirty="0"/>
          </a:p>
        </p:txBody>
      </p:sp>
      <p:sp>
        <p:nvSpPr>
          <p:cNvPr id="8" name="Text 4"/>
          <p:cNvSpPr/>
          <p:nvPr/>
        </p:nvSpPr>
        <p:spPr>
          <a:xfrm>
            <a:off x="7445931" y="2884051"/>
            <a:ext cx="6452354" cy="1338739"/>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Chức năng chấm công tự động ghi nhận giờ vào, giờ ra của nhân viên, hỗ trợ tính toán công chuẩn xác. Hệ thống cung cấp các báo cáo chấm công hàng ngày, hàng tháng, giúp bộ phận nhân sự dễ dàng theo dõi và xử lý các vấn đề liên quan đến thời gian làm việc.</a:t>
            </a:r>
            <a:endParaRPr lang="en-US" sz="1600" dirty="0"/>
          </a:p>
        </p:txBody>
      </p:sp>
      <p:pic>
        <p:nvPicPr>
          <p:cNvPr id="9" name="Image 2" descr="preencoded.png">    </p:cNvPr>
          <p:cNvPicPr>
            <a:picLocks noChangeAspect="1"/>
          </p:cNvPicPr>
          <p:nvPr/>
        </p:nvPicPr>
        <p:blipFill>
          <a:blip r:embed="rId3"/>
          <a:stretch>
            <a:fillRect/>
          </a:stretch>
        </p:blipFill>
        <p:spPr>
          <a:xfrm>
            <a:off x="732115" y="5080397"/>
            <a:ext cx="522923" cy="522922"/>
          </a:xfrm>
          <a:prstGeom prst="rect">
            <a:avLst/>
          </a:prstGeom>
        </p:spPr>
      </p:pic>
      <p:sp>
        <p:nvSpPr>
          <p:cNvPr id="10" name="Text 5"/>
          <p:cNvSpPr/>
          <p:nvPr/>
        </p:nvSpPr>
        <p:spPr>
          <a:xfrm>
            <a:off x="732115" y="5864781"/>
            <a:ext cx="2614851" cy="32682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Quản lý Lương</a:t>
            </a:r>
            <a:endParaRPr lang="en-US" sz="2050" dirty="0"/>
          </a:p>
        </p:txBody>
      </p:sp>
      <p:sp>
        <p:nvSpPr>
          <p:cNvPr id="11" name="Text 6"/>
          <p:cNvSpPr/>
          <p:nvPr/>
        </p:nvSpPr>
        <p:spPr>
          <a:xfrm>
            <a:off x="732115" y="6317099"/>
            <a:ext cx="6452354" cy="1338739"/>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Module này cho phép thiết lập và quản lý các loại lương, phụ cấp, thưởng, phạt. Dựa trên dữ liệu chấm công và thông tin nhân sự, hệ thống tự động tính toán lương hàng tháng, đảm bảo sự minh bạch và công bằng trong chính sách đãi ngộ.</a:t>
            </a:r>
            <a:endParaRPr lang="en-US" sz="1600" dirty="0"/>
          </a:p>
        </p:txBody>
      </p:sp>
      <p:pic>
        <p:nvPicPr>
          <p:cNvPr id="12" name="Image 3" descr="preencoded.png">    </p:cNvPr>
          <p:cNvPicPr>
            <a:picLocks noChangeAspect="1"/>
          </p:cNvPicPr>
          <p:nvPr/>
        </p:nvPicPr>
        <p:blipFill>
          <a:blip r:embed="rId4"/>
          <a:stretch>
            <a:fillRect/>
          </a:stretch>
        </p:blipFill>
        <p:spPr>
          <a:xfrm>
            <a:off x="7445931" y="5080397"/>
            <a:ext cx="522923" cy="522922"/>
          </a:xfrm>
          <a:prstGeom prst="rect">
            <a:avLst/>
          </a:prstGeom>
        </p:spPr>
      </p:pic>
      <p:sp>
        <p:nvSpPr>
          <p:cNvPr id="13" name="Text 7"/>
          <p:cNvSpPr/>
          <p:nvPr/>
        </p:nvSpPr>
        <p:spPr>
          <a:xfrm>
            <a:off x="7445931" y="5864781"/>
            <a:ext cx="2614851" cy="32682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Báo cáo &amp; Thống kê</a:t>
            </a:r>
            <a:endParaRPr lang="en-US" sz="2050" dirty="0"/>
          </a:p>
        </p:txBody>
      </p:sp>
      <p:sp>
        <p:nvSpPr>
          <p:cNvPr id="14" name="Text 8"/>
          <p:cNvSpPr/>
          <p:nvPr/>
        </p:nvSpPr>
        <p:spPr>
          <a:xfrm>
            <a:off x="7445931" y="6317099"/>
            <a:ext cx="6452354" cy="1338739"/>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Cung cấp các báo cáo và biểu đồ trực quan về tình hình nhân sự, bao gồm số lượng nhân viên theo phòng ban, giới tính, độ tuổi, và biến động lương. Các báo cáo này giúp ban lãnh đạo có cái nhìn tổng quan, hỗ trợ đưa ra quyết định kinh doanh hiệu quả.</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03202"/>
            <a:ext cx="8292584"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Phân Tích Yêu Cầu Hệ Thống</a:t>
            </a:r>
            <a:endParaRPr lang="en-US" sz="4450" dirty="0"/>
          </a:p>
        </p:txBody>
      </p:sp>
      <p:sp>
        <p:nvSpPr>
          <p:cNvPr id="3" name="Shape 1"/>
          <p:cNvSpPr/>
          <p:nvPr/>
        </p:nvSpPr>
        <p:spPr>
          <a:xfrm>
            <a:off x="793790" y="3275290"/>
            <a:ext cx="4196358" cy="121920"/>
          </a:xfrm>
          <a:prstGeom prst="roundRect">
            <a:avLst>
              <a:gd name="adj" fmla="val 167442"/>
            </a:avLst>
          </a:prstGeom>
          <a:solidFill>
            <a:srgbClr val="006747"/>
          </a:solidFill>
          <a:ln/>
        </p:spPr>
      </p:sp>
      <p:sp>
        <p:nvSpPr>
          <p:cNvPr id="4" name="Shape 2"/>
          <p:cNvSpPr/>
          <p:nvPr/>
        </p:nvSpPr>
        <p:spPr>
          <a:xfrm>
            <a:off x="2551688" y="2965609"/>
            <a:ext cx="680442" cy="680442"/>
          </a:xfrm>
          <a:prstGeom prst="roundRect">
            <a:avLst>
              <a:gd name="adj" fmla="val 134383"/>
            </a:avLst>
          </a:prstGeom>
          <a:solidFill>
            <a:srgbClr val="006747"/>
          </a:solidFill>
          <a:ln/>
        </p:spPr>
      </p:sp>
      <p:pic>
        <p:nvPicPr>
          <p:cNvPr id="5" name="Image 0" descr="preencoded.png">    </p:cNvPr>
          <p:cNvPicPr>
            <a:picLocks noChangeAspect="1"/>
          </p:cNvPicPr>
          <p:nvPr/>
        </p:nvPicPr>
        <p:blipFill>
          <a:blip r:embed="rId1"/>
          <a:stretch>
            <a:fillRect/>
          </a:stretch>
        </p:blipFill>
        <p:spPr>
          <a:xfrm>
            <a:off x="2755761" y="3135749"/>
            <a:ext cx="272177" cy="340162"/>
          </a:xfrm>
          <a:prstGeom prst="rect">
            <a:avLst/>
          </a:prstGeom>
        </p:spPr>
      </p:pic>
      <p:sp>
        <p:nvSpPr>
          <p:cNvPr id="6" name="Text 3"/>
          <p:cNvSpPr/>
          <p:nvPr/>
        </p:nvSpPr>
        <p:spPr>
          <a:xfrm>
            <a:off x="1051084" y="3872746"/>
            <a:ext cx="3681770" cy="708660"/>
          </a:xfrm>
          <a:prstGeom prst="rect">
            <a:avLst/>
          </a:prstGeom>
          <a:noFill/>
          <a:ln/>
        </p:spPr>
        <p:txBody>
          <a:bodyPr wrap="squar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Yêu Cầu Chức Năng Nghiệp Vụ</a:t>
            </a:r>
            <a:endParaRPr lang="en-US" sz="2200" dirty="0"/>
          </a:p>
        </p:txBody>
      </p:sp>
      <p:sp>
        <p:nvSpPr>
          <p:cNvPr id="7" name="Text 4"/>
          <p:cNvSpPr/>
          <p:nvPr/>
        </p:nvSpPr>
        <p:spPr>
          <a:xfrm>
            <a:off x="1051084" y="4717494"/>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Quản lý thông tin nhân viên, phòng ban, vị trí, lương, chấm công, tài khoản, phân quyền, thống kê, báo cáo.</a:t>
            </a:r>
            <a:endParaRPr lang="en-US" sz="1750" dirty="0"/>
          </a:p>
        </p:txBody>
      </p:sp>
      <p:sp>
        <p:nvSpPr>
          <p:cNvPr id="8" name="Shape 5"/>
          <p:cNvSpPr/>
          <p:nvPr/>
        </p:nvSpPr>
        <p:spPr>
          <a:xfrm>
            <a:off x="5216962" y="3275290"/>
            <a:ext cx="4196358" cy="121920"/>
          </a:xfrm>
          <a:prstGeom prst="roundRect">
            <a:avLst>
              <a:gd name="adj" fmla="val 167442"/>
            </a:avLst>
          </a:prstGeom>
          <a:solidFill>
            <a:srgbClr val="006747"/>
          </a:solidFill>
          <a:ln/>
        </p:spPr>
      </p:sp>
      <p:sp>
        <p:nvSpPr>
          <p:cNvPr id="9" name="Shape 6"/>
          <p:cNvSpPr/>
          <p:nvPr/>
        </p:nvSpPr>
        <p:spPr>
          <a:xfrm>
            <a:off x="6974860" y="2965609"/>
            <a:ext cx="680442" cy="680442"/>
          </a:xfrm>
          <a:prstGeom prst="roundRect">
            <a:avLst>
              <a:gd name="adj" fmla="val 134383"/>
            </a:avLst>
          </a:prstGeom>
          <a:solidFill>
            <a:srgbClr val="006747"/>
          </a:solidFill>
          <a:ln/>
        </p:spPr>
      </p:sp>
      <p:pic>
        <p:nvPicPr>
          <p:cNvPr id="10" name="Image 1" descr="preencoded.png">    </p:cNvPr>
          <p:cNvPicPr>
            <a:picLocks noChangeAspect="1"/>
          </p:cNvPicPr>
          <p:nvPr/>
        </p:nvPicPr>
        <p:blipFill>
          <a:blip r:embed="rId2"/>
          <a:stretch>
            <a:fillRect/>
          </a:stretch>
        </p:blipFill>
        <p:spPr>
          <a:xfrm>
            <a:off x="7178933" y="3135749"/>
            <a:ext cx="272177" cy="340162"/>
          </a:xfrm>
          <a:prstGeom prst="rect">
            <a:avLst/>
          </a:prstGeom>
        </p:spPr>
      </p:pic>
      <p:sp>
        <p:nvSpPr>
          <p:cNvPr id="11" name="Text 7"/>
          <p:cNvSpPr/>
          <p:nvPr/>
        </p:nvSpPr>
        <p:spPr>
          <a:xfrm>
            <a:off x="5474256" y="3872746"/>
            <a:ext cx="3681770" cy="708660"/>
          </a:xfrm>
          <a:prstGeom prst="rect">
            <a:avLst/>
          </a:prstGeom>
          <a:noFill/>
          <a:ln/>
        </p:spPr>
        <p:txBody>
          <a:bodyPr wrap="squar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Yêu Cầu Chức Năng Hệ Thống</a:t>
            </a:r>
            <a:endParaRPr lang="en-US" sz="2200" dirty="0"/>
          </a:p>
        </p:txBody>
      </p:sp>
      <p:sp>
        <p:nvSpPr>
          <p:cNvPr id="12" name="Text 8"/>
          <p:cNvSpPr/>
          <p:nvPr/>
        </p:nvSpPr>
        <p:spPr>
          <a:xfrm>
            <a:off x="5474256" y="4717494"/>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Đăng nhập, xác thực quyền, hiển thị giao diện theo vai trò, CRUD dữ liệu, ghi nhận lịch sử, tính lương tự động, xuất báo cáo, bảo mật.</a:t>
            </a:r>
            <a:endParaRPr lang="en-US" sz="1750" dirty="0"/>
          </a:p>
        </p:txBody>
      </p:sp>
      <p:sp>
        <p:nvSpPr>
          <p:cNvPr id="13" name="Shape 9"/>
          <p:cNvSpPr/>
          <p:nvPr/>
        </p:nvSpPr>
        <p:spPr>
          <a:xfrm>
            <a:off x="9640133" y="3275290"/>
            <a:ext cx="4196358" cy="121920"/>
          </a:xfrm>
          <a:prstGeom prst="roundRect">
            <a:avLst>
              <a:gd name="adj" fmla="val 167442"/>
            </a:avLst>
          </a:prstGeom>
          <a:solidFill>
            <a:srgbClr val="006747"/>
          </a:solidFill>
          <a:ln/>
        </p:spPr>
      </p:sp>
      <p:sp>
        <p:nvSpPr>
          <p:cNvPr id="14" name="Shape 10"/>
          <p:cNvSpPr/>
          <p:nvPr/>
        </p:nvSpPr>
        <p:spPr>
          <a:xfrm>
            <a:off x="11398032" y="2965609"/>
            <a:ext cx="680442" cy="680442"/>
          </a:xfrm>
          <a:prstGeom prst="roundRect">
            <a:avLst>
              <a:gd name="adj" fmla="val 134383"/>
            </a:avLst>
          </a:prstGeom>
          <a:solidFill>
            <a:srgbClr val="006747"/>
          </a:solidFill>
          <a:ln/>
        </p:spPr>
      </p:sp>
      <p:pic>
        <p:nvPicPr>
          <p:cNvPr id="15" name="Image 2" descr="preencoded.png">    </p:cNvPr>
          <p:cNvPicPr>
            <a:picLocks noChangeAspect="1"/>
          </p:cNvPicPr>
          <p:nvPr/>
        </p:nvPicPr>
        <p:blipFill>
          <a:blip r:embed="rId3"/>
          <a:stretch>
            <a:fillRect/>
          </a:stretch>
        </p:blipFill>
        <p:spPr>
          <a:xfrm>
            <a:off x="11602105" y="3135749"/>
            <a:ext cx="272177" cy="340162"/>
          </a:xfrm>
          <a:prstGeom prst="rect">
            <a:avLst/>
          </a:prstGeom>
        </p:spPr>
      </p:pic>
      <p:sp>
        <p:nvSpPr>
          <p:cNvPr id="16" name="Text 11"/>
          <p:cNvSpPr/>
          <p:nvPr/>
        </p:nvSpPr>
        <p:spPr>
          <a:xfrm>
            <a:off x="9897427" y="387274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Dữ Liệu Đầu Vào</a:t>
            </a:r>
            <a:endParaRPr lang="en-US" sz="2200" dirty="0"/>
          </a:p>
        </p:txBody>
      </p:sp>
      <p:sp>
        <p:nvSpPr>
          <p:cNvPr id="17" name="Text 12"/>
          <p:cNvSpPr/>
          <p:nvPr/>
        </p:nvSpPr>
        <p:spPr>
          <a:xfrm>
            <a:off x="9897427" y="4363164"/>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Nhân viên, phòng ban, vị trí, lương, điểm danh, tài khoản người dùng, dữ liệu thống kê.</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859756"/>
            <a:ext cx="577977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Kiểm Thử Hệ Thống</a:t>
            </a:r>
            <a:endParaRPr lang="en-US" sz="4450" dirty="0"/>
          </a:p>
        </p:txBody>
      </p:sp>
      <p:sp>
        <p:nvSpPr>
          <p:cNvPr id="3" name="Text 1"/>
          <p:cNvSpPr/>
          <p:nvPr/>
        </p:nvSpPr>
        <p:spPr>
          <a:xfrm>
            <a:off x="793790" y="313551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Mục Tiêu Kiểm Thử</a:t>
            </a:r>
            <a:endParaRPr lang="en-US" sz="2200" dirty="0"/>
          </a:p>
        </p:txBody>
      </p:sp>
      <p:sp>
        <p:nvSpPr>
          <p:cNvPr id="4" name="Text 2"/>
          <p:cNvSpPr/>
          <p:nvPr/>
        </p:nvSpPr>
        <p:spPr>
          <a:xfrm>
            <a:off x="793790" y="3716655"/>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Đảm bảo hệ thống ổn định, chính xác, đáp ứng yêu cầu chức năng và phi chức năng. Phát hiện và khắc phục lỗi trước triển khai.</a:t>
            </a:r>
            <a:endParaRPr lang="en-US" sz="1750" dirty="0"/>
          </a:p>
        </p:txBody>
      </p:sp>
      <p:sp>
        <p:nvSpPr>
          <p:cNvPr id="5" name="Text 3"/>
          <p:cNvSpPr/>
          <p:nvPr/>
        </p:nvSpPr>
        <p:spPr>
          <a:xfrm>
            <a:off x="7599521" y="3135511"/>
            <a:ext cx="3402211"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Phương Pháp Kiểm Thử</a:t>
            </a:r>
            <a:endParaRPr lang="en-US" sz="2200" dirty="0"/>
          </a:p>
        </p:txBody>
      </p:sp>
      <p:sp>
        <p:nvSpPr>
          <p:cNvPr id="6" name="Text 4"/>
          <p:cNvSpPr/>
          <p:nvPr/>
        </p:nvSpPr>
        <p:spPr>
          <a:xfrm>
            <a:off x="7599521" y="371665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Kiểm thử đơn vị (Unit Test)</a:t>
            </a:r>
            <a:endParaRPr lang="en-US" sz="1750" dirty="0"/>
          </a:p>
        </p:txBody>
      </p:sp>
      <p:sp>
        <p:nvSpPr>
          <p:cNvPr id="7" name="Text 5"/>
          <p:cNvSpPr/>
          <p:nvPr/>
        </p:nvSpPr>
        <p:spPr>
          <a:xfrm>
            <a:off x="7599521"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Kiểm thử tích hợp (Integration Test)</a:t>
            </a:r>
            <a:endParaRPr lang="en-US" sz="1750" dirty="0"/>
          </a:p>
        </p:txBody>
      </p:sp>
      <p:sp>
        <p:nvSpPr>
          <p:cNvPr id="8" name="Text 6"/>
          <p:cNvSpPr/>
          <p:nvPr/>
        </p:nvSpPr>
        <p:spPr>
          <a:xfrm>
            <a:off x="7599521"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Kiểm thử chức năng (Functional Test)</a:t>
            </a:r>
            <a:endParaRPr lang="en-US" sz="1750" dirty="0"/>
          </a:p>
        </p:txBody>
      </p:sp>
      <p:sp>
        <p:nvSpPr>
          <p:cNvPr id="9" name="Text 7"/>
          <p:cNvSpPr/>
          <p:nvPr/>
        </p:nvSpPr>
        <p:spPr>
          <a:xfrm>
            <a:off x="7599521" y="50432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Kiểm thử giao diện (UI Testing)</a:t>
            </a:r>
            <a:endParaRPr lang="en-US" sz="1750" dirty="0"/>
          </a:p>
        </p:txBody>
      </p:sp>
      <p:sp>
        <p:nvSpPr>
          <p:cNvPr id="10" name="Text 8"/>
          <p:cNvSpPr/>
          <p:nvPr/>
        </p:nvSpPr>
        <p:spPr>
          <a:xfrm>
            <a:off x="7599521" y="54854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Kiểm thử hồi quy (Regression Test)</a:t>
            </a:r>
            <a:endParaRPr lang="en-US" sz="1750" dirty="0"/>
          </a:p>
        </p:txBody>
      </p:sp>
      <p:sp>
        <p:nvSpPr>
          <p:cNvPr id="11" name="Text 9"/>
          <p:cNvSpPr/>
          <p:nvPr/>
        </p:nvSpPr>
        <p:spPr>
          <a:xfrm>
            <a:off x="7599521" y="592764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Kiểm thử hiệu năng (Performance Test)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2025-07-11T12:34:01Z</dcterms:created>
  <dcterms:modified xsi:type="dcterms:W3CDTF">2025-07-11T12:34:01Z</dcterms:modified>
</cp:coreProperties>
</file>